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484-1AE2-4AAC-BFEE-8ED2AA41922A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26C4-9C4D-4A64-933A-C92735E24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43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484-1AE2-4AAC-BFEE-8ED2AA41922A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26C4-9C4D-4A64-933A-C92735E24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05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484-1AE2-4AAC-BFEE-8ED2AA41922A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26C4-9C4D-4A64-933A-C92735E24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98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484-1AE2-4AAC-BFEE-8ED2AA41922A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26C4-9C4D-4A64-933A-C92735E24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49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484-1AE2-4AAC-BFEE-8ED2AA41922A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26C4-9C4D-4A64-933A-C92735E24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0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484-1AE2-4AAC-BFEE-8ED2AA41922A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26C4-9C4D-4A64-933A-C92735E24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73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484-1AE2-4AAC-BFEE-8ED2AA41922A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26C4-9C4D-4A64-933A-C92735E24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49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484-1AE2-4AAC-BFEE-8ED2AA41922A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26C4-9C4D-4A64-933A-C92735E24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50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484-1AE2-4AAC-BFEE-8ED2AA41922A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26C4-9C4D-4A64-933A-C92735E24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92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484-1AE2-4AAC-BFEE-8ED2AA41922A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26C4-9C4D-4A64-933A-C92735E24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39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EF484-1AE2-4AAC-BFEE-8ED2AA41922A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26C4-9C4D-4A64-933A-C92735E24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17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EF484-1AE2-4AAC-BFEE-8ED2AA41922A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726C4-9C4D-4A64-933A-C92735E24F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27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sta025.hgz01289\Desktop\Implementación de calidad 2020\TALENTO HUMANO\Base de datos\Carátulas\6I Diplomados Donación y transplante de órganos y teji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4"/>
            <a:ext cx="4454972" cy="5822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ista025.hgz01289\Desktop\Implementación de calidad 2020\TALENTO HUMANO\Base de datos\Carátulas\6M Diplomados Donación y transplante de órganos y teji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68" y="980728"/>
            <a:ext cx="3894757" cy="2385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932041" y="4293096"/>
            <a:ext cx="2880320" cy="136815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004048" y="4521894"/>
            <a:ext cx="2759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Jornadas de Donación 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y Trasplante de Órganos y Tejidos</a:t>
            </a:r>
          </a:p>
        </p:txBody>
      </p:sp>
    </p:spTree>
    <p:extLst>
      <p:ext uri="{BB962C8B-B14F-4D97-AF65-F5344CB8AC3E}">
        <p14:creationId xmlns:p14="http://schemas.microsoft.com/office/powerpoint/2010/main" val="30608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ista025.hgz01289\Desktop\Implementación de calidad 2020\TALENTO HUMANO\Base de datos\Carátulas\6O Diplomados Bioét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5251887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ista025.hgz01289\Desktop\Implementación de calidad 2020\TALENTO HUMANO\Base de datos\Carátulas\6Q Diplomados Bioét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275" y="1124744"/>
            <a:ext cx="2524126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5837036" y="5260558"/>
            <a:ext cx="2325511" cy="72008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5945624" y="5435932"/>
            <a:ext cx="2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Jornadas de Bioética</a:t>
            </a:r>
          </a:p>
        </p:txBody>
      </p:sp>
    </p:spTree>
    <p:extLst>
      <p:ext uri="{BB962C8B-B14F-4D97-AF65-F5344CB8AC3E}">
        <p14:creationId xmlns:p14="http://schemas.microsoft.com/office/powerpoint/2010/main" val="392954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vista025.hgz01289\Desktop\Implementación de calidad 2020\TALENTO HUMANO\Base de datos\Carátulas\6I Diplomados Donación y transplante de órganos y teji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5918"/>
            <a:ext cx="3461381" cy="45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08" y="3140968"/>
            <a:ext cx="3419078" cy="11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 descr="E:\IMG_3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83" y="4333950"/>
            <a:ext cx="3405528" cy="2258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4726893" y="1739483"/>
            <a:ext cx="2808312" cy="952768"/>
            <a:chOff x="4182834" y="1939470"/>
            <a:chExt cx="1611957" cy="565631"/>
          </a:xfrm>
        </p:grpSpPr>
        <p:sp>
          <p:nvSpPr>
            <p:cNvPr id="17" name="16 Rectángulo"/>
            <p:cNvSpPr/>
            <p:nvPr/>
          </p:nvSpPr>
          <p:spPr>
            <a:xfrm>
              <a:off x="4269380" y="1939470"/>
              <a:ext cx="1418200" cy="5656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4182834" y="1939470"/>
              <a:ext cx="1611957" cy="565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/>
                <a:t>Difusión de </a:t>
              </a:r>
              <a:r>
                <a:rPr lang="es-ES" sz="1400" dirty="0"/>
                <a:t>donación de órganos y tejidos</a:t>
              </a:r>
              <a:endParaRPr lang="es-ES" sz="1400" kern="1200" dirty="0"/>
            </a:p>
          </p:txBody>
        </p:sp>
      </p:grpSp>
      <p:sp>
        <p:nvSpPr>
          <p:cNvPr id="19" name="18 Medio marco"/>
          <p:cNvSpPr/>
          <p:nvPr/>
        </p:nvSpPr>
        <p:spPr>
          <a:xfrm>
            <a:off x="4695704" y="1653644"/>
            <a:ext cx="301555" cy="370540"/>
          </a:xfrm>
          <a:prstGeom prst="halfFrame">
            <a:avLst>
              <a:gd name="adj1" fmla="val 25770"/>
              <a:gd name="adj2" fmla="val 257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223752"/>
              <a:satOff val="7346"/>
              <a:lumOff val="-648"/>
              <a:alphaOff val="0"/>
            </a:schemeClr>
          </a:fillRef>
          <a:effectRef idx="0">
            <a:schemeClr val="accent4">
              <a:hueOff val="-1223752"/>
              <a:satOff val="7346"/>
              <a:lumOff val="-648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19 Medio marco"/>
          <p:cNvSpPr/>
          <p:nvPr/>
        </p:nvSpPr>
        <p:spPr>
          <a:xfrm rot="5400000">
            <a:off x="7141770" y="1637637"/>
            <a:ext cx="370540" cy="301555"/>
          </a:xfrm>
          <a:prstGeom prst="halfFrame">
            <a:avLst>
              <a:gd name="adj1" fmla="val 25770"/>
              <a:gd name="adj2" fmla="val 257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529690"/>
              <a:satOff val="9182"/>
              <a:lumOff val="-810"/>
              <a:alphaOff val="0"/>
            </a:schemeClr>
          </a:fillRef>
          <a:effectRef idx="0">
            <a:schemeClr val="accent4">
              <a:hueOff val="-1529690"/>
              <a:satOff val="9182"/>
              <a:lumOff val="-81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20 Medio marco"/>
          <p:cNvSpPr/>
          <p:nvPr/>
        </p:nvSpPr>
        <p:spPr>
          <a:xfrm rot="16200000">
            <a:off x="4672224" y="2564556"/>
            <a:ext cx="370540" cy="301555"/>
          </a:xfrm>
          <a:prstGeom prst="halfFrame">
            <a:avLst>
              <a:gd name="adj1" fmla="val 25770"/>
              <a:gd name="adj2" fmla="val 257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835628"/>
              <a:satOff val="11019"/>
              <a:lumOff val="-972"/>
              <a:alphaOff val="0"/>
            </a:schemeClr>
          </a:fillRef>
          <a:effectRef idx="0">
            <a:schemeClr val="accent4">
              <a:hueOff val="-1835628"/>
              <a:satOff val="11019"/>
              <a:lumOff val="-972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21 Medio marco"/>
          <p:cNvSpPr/>
          <p:nvPr/>
        </p:nvSpPr>
        <p:spPr>
          <a:xfrm rot="10800000">
            <a:off x="7156607" y="2467188"/>
            <a:ext cx="301555" cy="370540"/>
          </a:xfrm>
          <a:prstGeom prst="halfFrame">
            <a:avLst>
              <a:gd name="adj1" fmla="val 25770"/>
              <a:gd name="adj2" fmla="val 257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141566"/>
              <a:satOff val="12855"/>
              <a:lumOff val="-1134"/>
              <a:alphaOff val="0"/>
            </a:schemeClr>
          </a:fillRef>
          <a:effectRef idx="0">
            <a:schemeClr val="accent4">
              <a:hueOff val="-2141566"/>
              <a:satOff val="12855"/>
              <a:lumOff val="-1134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3" name="22 Grupo"/>
          <p:cNvGrpSpPr/>
          <p:nvPr/>
        </p:nvGrpSpPr>
        <p:grpSpPr>
          <a:xfrm>
            <a:off x="1256536" y="5429954"/>
            <a:ext cx="1595364" cy="952768"/>
            <a:chOff x="4269380" y="1939470"/>
            <a:chExt cx="915731" cy="565631"/>
          </a:xfrm>
        </p:grpSpPr>
        <p:sp>
          <p:nvSpPr>
            <p:cNvPr id="24" name="23 Rectángulo"/>
            <p:cNvSpPr/>
            <p:nvPr/>
          </p:nvSpPr>
          <p:spPr>
            <a:xfrm>
              <a:off x="4269380" y="1939470"/>
              <a:ext cx="915731" cy="5656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4269380" y="1939470"/>
              <a:ext cx="915731" cy="565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kern="1200" dirty="0"/>
                <a:t>Jornada de Donación y Trasplante</a:t>
              </a:r>
            </a:p>
          </p:txBody>
        </p:sp>
      </p:grpSp>
      <p:sp>
        <p:nvSpPr>
          <p:cNvPr id="26" name="25 Medio marco"/>
          <p:cNvSpPr/>
          <p:nvPr/>
        </p:nvSpPr>
        <p:spPr>
          <a:xfrm>
            <a:off x="1105758" y="5277725"/>
            <a:ext cx="301555" cy="370540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223752"/>
              <a:satOff val="7346"/>
              <a:lumOff val="-648"/>
              <a:alphaOff val="0"/>
            </a:schemeClr>
          </a:fillRef>
          <a:effectRef idx="0">
            <a:schemeClr val="accent4">
              <a:hueOff val="-1223752"/>
              <a:satOff val="7346"/>
              <a:lumOff val="-648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26 Medio marco"/>
          <p:cNvSpPr/>
          <p:nvPr/>
        </p:nvSpPr>
        <p:spPr>
          <a:xfrm rot="5400000">
            <a:off x="2644154" y="5312217"/>
            <a:ext cx="370540" cy="301555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529690"/>
              <a:satOff val="9182"/>
              <a:lumOff val="-810"/>
              <a:alphaOff val="0"/>
            </a:schemeClr>
          </a:fillRef>
          <a:effectRef idx="0">
            <a:schemeClr val="accent4">
              <a:hueOff val="-1529690"/>
              <a:satOff val="9182"/>
              <a:lumOff val="-81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27 Medio marco"/>
          <p:cNvSpPr/>
          <p:nvPr/>
        </p:nvSpPr>
        <p:spPr>
          <a:xfrm rot="16200000">
            <a:off x="1071265" y="6231944"/>
            <a:ext cx="370540" cy="301555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835628"/>
              <a:satOff val="11019"/>
              <a:lumOff val="-972"/>
              <a:alphaOff val="0"/>
            </a:schemeClr>
          </a:fillRef>
          <a:effectRef idx="0">
            <a:schemeClr val="accent4">
              <a:hueOff val="-1835628"/>
              <a:satOff val="11019"/>
              <a:lumOff val="-972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28 Medio marco"/>
          <p:cNvSpPr/>
          <p:nvPr/>
        </p:nvSpPr>
        <p:spPr>
          <a:xfrm rot="10800000">
            <a:off x="2661909" y="6185727"/>
            <a:ext cx="301555" cy="370540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141566"/>
              <a:satOff val="12855"/>
              <a:lumOff val="-1134"/>
              <a:alphaOff val="0"/>
            </a:schemeClr>
          </a:fillRef>
          <a:effectRef idx="0">
            <a:schemeClr val="accent4">
              <a:hueOff val="-2141566"/>
              <a:satOff val="12855"/>
              <a:lumOff val="-1134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629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991" y="1124743"/>
            <a:ext cx="3167906" cy="4497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22 Grupo"/>
          <p:cNvGrpSpPr/>
          <p:nvPr/>
        </p:nvGrpSpPr>
        <p:grpSpPr>
          <a:xfrm>
            <a:off x="683566" y="5157192"/>
            <a:ext cx="2520282" cy="1225530"/>
            <a:chOff x="3940499" y="1939470"/>
            <a:chExt cx="1244612" cy="565631"/>
          </a:xfrm>
          <a:solidFill>
            <a:schemeClr val="bg2"/>
          </a:solidFill>
        </p:grpSpPr>
        <p:sp>
          <p:nvSpPr>
            <p:cNvPr id="8" name="23 Rectángulo"/>
            <p:cNvSpPr/>
            <p:nvPr/>
          </p:nvSpPr>
          <p:spPr>
            <a:xfrm>
              <a:off x="4269380" y="1939470"/>
              <a:ext cx="915731" cy="565631"/>
            </a:xfrm>
            <a:prstGeom prst="rect">
              <a:avLst/>
            </a:prstGeom>
            <a:grpFill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24 Rectángulo"/>
            <p:cNvSpPr/>
            <p:nvPr/>
          </p:nvSpPr>
          <p:spPr>
            <a:xfrm>
              <a:off x="3940499" y="1939470"/>
              <a:ext cx="1244612" cy="5656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/>
                <a:t>Utilización de redes sociales para promoción de la donación de órgano y tejidos</a:t>
              </a:r>
              <a:endParaRPr lang="es-ES" sz="1600" kern="1200" dirty="0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124744"/>
            <a:ext cx="3312367" cy="4464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841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7620000" cy="1143000"/>
          </a:xfrm>
        </p:spPr>
        <p:txBody>
          <a:bodyPr/>
          <a:lstStyle/>
          <a:p>
            <a:pPr algn="ctr"/>
            <a:r>
              <a:rPr lang="es-ES" sz="3200" dirty="0"/>
              <a:t>Donación concretada de tejido hospitales de segundo nivel</a:t>
            </a:r>
            <a:endParaRPr lang="es-MX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4784"/>
            <a:ext cx="7620000" cy="5256583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2483768" y="3717032"/>
            <a:ext cx="216024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recto"/>
          <p:cNvCxnSpPr/>
          <p:nvPr/>
        </p:nvCxnSpPr>
        <p:spPr>
          <a:xfrm flipV="1">
            <a:off x="2051720" y="5589240"/>
            <a:ext cx="648072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2830982" y="3082026"/>
            <a:ext cx="914400" cy="56299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/>
              <a:t>9no lugar </a:t>
            </a:r>
          </a:p>
        </p:txBody>
      </p:sp>
    </p:spTree>
    <p:extLst>
      <p:ext uri="{BB962C8B-B14F-4D97-AF65-F5344CB8AC3E}">
        <p14:creationId xmlns:p14="http://schemas.microsoft.com/office/powerpoint/2010/main" val="270244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7620000" cy="1143000"/>
          </a:xfrm>
        </p:spPr>
        <p:txBody>
          <a:bodyPr/>
          <a:lstStyle/>
          <a:p>
            <a:pPr algn="ctr"/>
            <a:r>
              <a:rPr lang="es-ES" sz="3200" dirty="0"/>
              <a:t>Donaciones concretadas HGZ 17</a:t>
            </a:r>
            <a:endParaRPr lang="es-MX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484784"/>
            <a:ext cx="4752528" cy="4608512"/>
          </a:xfrm>
          <a:prstGeom prst="rect">
            <a:avLst/>
          </a:prstGeom>
        </p:spPr>
      </p:pic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5012934" y="1988840"/>
            <a:ext cx="2952328" cy="33123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_tradnl" sz="1600" b="1" dirty="0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Relación causal: </a:t>
            </a:r>
            <a:r>
              <a:rPr lang="es-ES_tradnl" sz="1600" dirty="0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Se ha logrado una alta tasa de donación de tejido corneal debido al seguimiento de los lineamientos del proceso de donación con una detección oportuna mediante pase de visita, capacitación del personal y educación al derechohabiente.</a:t>
            </a:r>
            <a:endParaRPr lang="es-MX" sz="16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b="1" dirty="0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600" b="1" dirty="0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Tendencia: </a:t>
            </a:r>
            <a:r>
              <a:rPr lang="es-ES_tradnl" sz="1600" dirty="0">
                <a:effectLst/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Ascendente.</a:t>
            </a:r>
            <a:endParaRPr lang="es-MX" sz="16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200" b="1" dirty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es-MX" sz="12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_tradnl" sz="1200" b="1" dirty="0">
                <a:effectLst/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  <a:endParaRPr lang="es-MX" sz="1200" dirty="0">
              <a:effectLst/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805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100</Words>
  <Application>Microsoft Office PowerPoint</Application>
  <PresentationFormat>Presentación en pantalla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Donación concretada de tejido hospitales de segundo nivel</vt:lpstr>
      <vt:lpstr>Donaciones concretadas HGZ 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 Morales Gonzalez</dc:creator>
  <cp:lastModifiedBy>Dell</cp:lastModifiedBy>
  <cp:revision>2</cp:revision>
  <dcterms:created xsi:type="dcterms:W3CDTF">2021-09-02T16:25:29Z</dcterms:created>
  <dcterms:modified xsi:type="dcterms:W3CDTF">2021-09-02T20:01:44Z</dcterms:modified>
</cp:coreProperties>
</file>