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7" r:id="rId15"/>
    <p:sldId id="275" r:id="rId16"/>
    <p:sldId id="276" r:id="rId17"/>
    <p:sldId id="271" r:id="rId18"/>
    <p:sldId id="272" r:id="rId19"/>
    <p:sldId id="280" r:id="rId20"/>
    <p:sldId id="279" r:id="rId21"/>
    <p:sldId id="269" r:id="rId22"/>
    <p:sldId id="281" r:id="rId23"/>
    <p:sldId id="282" r:id="rId24"/>
    <p:sldId id="278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9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833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80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4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5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79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48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0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9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55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9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5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25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0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24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61357E-2135-4117-88B6-FF2FC4B74216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CB04E6-BE2B-4890-8043-4185FC211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23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00300" y="1871131"/>
            <a:ext cx="7386638" cy="2386544"/>
          </a:xfrm>
        </p:spPr>
        <p:txBody>
          <a:bodyPr>
            <a:normAutofit fontScale="90000"/>
          </a:bodyPr>
          <a:lstStyle/>
          <a:p>
            <a:r>
              <a:rPr lang="es-ES" dirty="0"/>
              <a:t>Impacto social y cultural de la donación y trasplantes de órganos y tejidos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834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1700213"/>
            <a:ext cx="4718304" cy="4170235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b="1" dirty="0"/>
          </a:p>
          <a:p>
            <a:pPr fontAlgn="t"/>
            <a:r>
              <a:rPr lang="es-MX" dirty="0"/>
              <a:t>Alguien podría tomar mis órganos y venderlos.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81344" y="1700213"/>
            <a:ext cx="4718304" cy="4170235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b="1" dirty="0"/>
          </a:p>
          <a:p>
            <a:pPr fontAlgn="ctr"/>
            <a:r>
              <a:rPr lang="es-MX" dirty="0"/>
              <a:t>La ley federal prohíbe la compra y venta de órganos.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3" y="1612230"/>
            <a:ext cx="4547939" cy="3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1800225"/>
            <a:ext cx="4718304" cy="4070223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b="1" dirty="0"/>
          </a:p>
          <a:p>
            <a:pPr fontAlgn="t"/>
            <a:r>
              <a:rPr lang="es-MX" dirty="0"/>
              <a:t>Los miembros de la comunidad de Lesbianas, </a:t>
            </a:r>
            <a:r>
              <a:rPr lang="es-MX" dirty="0" err="1"/>
              <a:t>Gays</a:t>
            </a:r>
            <a:r>
              <a:rPr lang="es-MX" dirty="0"/>
              <a:t>, Bisexuales y Personas </a:t>
            </a:r>
            <a:r>
              <a:rPr lang="es-MX" dirty="0" err="1"/>
              <a:t>Transgénero</a:t>
            </a:r>
            <a:r>
              <a:rPr lang="es-MX" dirty="0"/>
              <a:t> (LGBT, siglas en inglés) no pueden donar.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81344" y="1800225"/>
            <a:ext cx="4718304" cy="4070223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b="1" dirty="0"/>
          </a:p>
          <a:p>
            <a:pPr fontAlgn="ctr"/>
            <a:r>
              <a:rPr lang="es-MX" dirty="0"/>
              <a:t>No existe ninguna política ni regulación federal que excluya a los miembros de la comunidad LGBT de la donación de órganos.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95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Razones familiares para no donar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Negativa del fallecido en vida</a:t>
            </a:r>
          </a:p>
          <a:p>
            <a:r>
              <a:rPr lang="es-ES" dirty="0"/>
              <a:t>Negativa familiar</a:t>
            </a:r>
          </a:p>
          <a:p>
            <a:r>
              <a:rPr lang="es-ES" dirty="0"/>
              <a:t>Problemas con el sistema hospitalario</a:t>
            </a:r>
          </a:p>
          <a:p>
            <a:r>
              <a:rPr lang="es-ES" dirty="0"/>
              <a:t>Incomprensión de la muerte encefálica</a:t>
            </a:r>
          </a:p>
          <a:p>
            <a:r>
              <a:rPr lang="es-ES" dirty="0"/>
              <a:t>Problemas con la integridad del cadáver</a:t>
            </a:r>
          </a:p>
          <a:p>
            <a:r>
              <a:rPr lang="es-ES" dirty="0"/>
              <a:t>Desconocimiento de la voluntad del fallecido</a:t>
            </a:r>
          </a:p>
          <a:p>
            <a:r>
              <a:rPr lang="es-ES" dirty="0"/>
              <a:t>Deseo de llevarle a casa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s-MX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2" y="2569494"/>
            <a:ext cx="230404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09310"/>
            <a:ext cx="2435392" cy="169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4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r>
              <a:rPr lang="es-MX" sz="4000" b="1" dirty="0"/>
              <a:t>Estrategias para aumentar la donación</a:t>
            </a:r>
            <a:br>
              <a:rPr lang="es-MX" sz="4000" b="1" dirty="0"/>
            </a:br>
            <a:br>
              <a:rPr lang="es-MX" sz="4000" b="1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br>
              <a:rPr lang="es-MX" sz="2400" dirty="0"/>
            </a:br>
            <a:endParaRPr lang="es-MX" sz="18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La  concientización por la donación por medio de platicas, exposiciones, conferencias, entrega de trípticos, etc.</a:t>
            </a:r>
          </a:p>
          <a:p>
            <a:r>
              <a:rPr lang="es-MX" dirty="0"/>
              <a:t>El soporte legal.</a:t>
            </a:r>
          </a:p>
          <a:p>
            <a:r>
              <a:rPr lang="es-MX" dirty="0"/>
              <a:t>Programas para  las instituciones de enfermedades cronicodegenerativas.</a:t>
            </a:r>
          </a:p>
          <a:p>
            <a:r>
              <a:rPr lang="es-MX" dirty="0"/>
              <a:t>Disminuir los mitos  que se crean alrededor de los procedimientos de donación y trasplante.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8" y="2731168"/>
            <a:ext cx="4439650" cy="31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Utilizar  medios de comunicación y campañas publicitarias.</a:t>
            </a:r>
          </a:p>
          <a:p>
            <a:r>
              <a:rPr lang="es-MX" dirty="0"/>
              <a:t>Difundir los avances técnicos y científicos alcanzados en materia de trasplante de órganos por parte de las instituciones de salud.</a:t>
            </a:r>
          </a:p>
          <a:p>
            <a:r>
              <a:rPr lang="es-MX" dirty="0"/>
              <a:t>Crear redes sociales humanas solidarias.</a:t>
            </a:r>
          </a:p>
          <a:p>
            <a:r>
              <a:rPr lang="es-MX" dirty="0"/>
              <a:t>La educación fomenta una  cultura de donación.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85" y="430254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 b="7368"/>
          <a:stretch/>
        </p:blipFill>
        <p:spPr bwMode="auto">
          <a:xfrm>
            <a:off x="5943600" y="2586790"/>
            <a:ext cx="2470235" cy="210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08" y="2586790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9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Foto entrevista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222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200" b="1" dirty="0"/>
              <a:t>Repercusión familiar en la donación</a:t>
            </a:r>
            <a:endParaRPr lang="es-MX" sz="4200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Mejora el duelo</a:t>
            </a:r>
          </a:p>
          <a:p>
            <a:r>
              <a:rPr lang="es-ES" dirty="0"/>
              <a:t>Cumple la voluntad del donador</a:t>
            </a:r>
          </a:p>
          <a:p>
            <a:r>
              <a:rPr lang="es-ES" dirty="0"/>
              <a:t>Difusión del programa</a:t>
            </a:r>
          </a:p>
          <a:p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8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Repercusión familiar en el trasplante</a:t>
            </a:r>
            <a:endParaRPr lang="es-MX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Familia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Disminución de los gastos económicos</a:t>
            </a:r>
          </a:p>
          <a:p>
            <a:r>
              <a:rPr lang="es-ES" dirty="0"/>
              <a:t>Estabilidad emocional</a:t>
            </a:r>
          </a:p>
          <a:p>
            <a:endParaRPr lang="es-MX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Trasplantado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/>
              <a:t>Mejora calidad de vida</a:t>
            </a:r>
          </a:p>
          <a:p>
            <a:r>
              <a:rPr lang="es-ES" dirty="0"/>
              <a:t>Autosuficiencia</a:t>
            </a:r>
          </a:p>
          <a:p>
            <a:r>
              <a:rPr lang="es-ES" dirty="0"/>
              <a:t>Reintegración social</a:t>
            </a:r>
          </a:p>
          <a:p>
            <a:r>
              <a:rPr lang="es-ES" dirty="0"/>
              <a:t>Reinserción laboral</a:t>
            </a:r>
          </a:p>
          <a:p>
            <a:r>
              <a:rPr lang="es-ES" dirty="0"/>
              <a:t>Aumenta sobrevida 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895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Educación del paciente y el familiar en el trasplante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Equipo médico multidisciplinario </a:t>
            </a:r>
          </a:p>
          <a:p>
            <a:r>
              <a:rPr lang="es-ES" dirty="0"/>
              <a:t>Atención psicológica</a:t>
            </a:r>
          </a:p>
          <a:p>
            <a:r>
              <a:rPr lang="es-ES" dirty="0"/>
              <a:t>Apoyo familiar</a:t>
            </a:r>
          </a:p>
          <a:p>
            <a:r>
              <a:rPr lang="es-ES" dirty="0"/>
              <a:t>Apoyo social</a:t>
            </a:r>
          </a:p>
          <a:p>
            <a:r>
              <a:rPr lang="es-ES" dirty="0"/>
              <a:t>Educación médica permanente</a:t>
            </a:r>
          </a:p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32" y="2601829"/>
            <a:ext cx="2267202" cy="187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26" y="4042611"/>
            <a:ext cx="2478505" cy="183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7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Beneficios sociales aumentan tasa de donación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Bienestar social</a:t>
            </a:r>
          </a:p>
          <a:p>
            <a:r>
              <a:rPr lang="es-ES" dirty="0"/>
              <a:t>Bienestar de salud</a:t>
            </a:r>
          </a:p>
          <a:p>
            <a:r>
              <a:rPr lang="es-ES" dirty="0"/>
              <a:t>Cultura</a:t>
            </a:r>
          </a:p>
          <a:p>
            <a:r>
              <a:rPr lang="es-ES" dirty="0"/>
              <a:t>Libertad</a:t>
            </a:r>
          </a:p>
          <a:p>
            <a:r>
              <a:rPr lang="es-ES" dirty="0"/>
              <a:t>Progreso</a:t>
            </a:r>
          </a:p>
          <a:p>
            <a:r>
              <a:rPr lang="es-ES" dirty="0"/>
              <a:t>Ciencia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¿Cuáles son los mitos más comunes?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Condición médica</a:t>
            </a:r>
          </a:p>
          <a:p>
            <a:r>
              <a:rPr lang="es-MX" dirty="0"/>
              <a:t>Edad</a:t>
            </a:r>
          </a:p>
          <a:p>
            <a:r>
              <a:rPr lang="es-MX" dirty="0"/>
              <a:t>Religión</a:t>
            </a:r>
            <a:r>
              <a:rPr lang="es-MX" i="1" dirty="0"/>
              <a:t> </a:t>
            </a:r>
          </a:p>
          <a:p>
            <a:r>
              <a:rPr lang="es-ES" dirty="0"/>
              <a:t>Tratamiento médico</a:t>
            </a:r>
          </a:p>
          <a:p>
            <a:r>
              <a:rPr lang="es-ES" dirty="0"/>
              <a:t>Lista de espera</a:t>
            </a:r>
          </a:p>
          <a:p>
            <a:r>
              <a:rPr lang="es-ES" dirty="0"/>
              <a:t>Velación</a:t>
            </a:r>
            <a:r>
              <a:rPr lang="es-MX" dirty="0"/>
              <a:t>  </a:t>
            </a:r>
          </a:p>
          <a:p>
            <a:r>
              <a:rPr lang="es-ES" dirty="0"/>
              <a:t>Costo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387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Éxito en la donación y trasplante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Educación del equipo de salud</a:t>
            </a:r>
          </a:p>
          <a:p>
            <a:r>
              <a:rPr lang="es-ES" dirty="0"/>
              <a:t>Equipo proactivo</a:t>
            </a:r>
          </a:p>
          <a:p>
            <a:r>
              <a:rPr lang="es-ES" dirty="0"/>
              <a:t>Capacitado</a:t>
            </a:r>
          </a:p>
          <a:p>
            <a:r>
              <a:rPr lang="es-ES" dirty="0"/>
              <a:t>Motivado</a:t>
            </a:r>
          </a:p>
          <a:p>
            <a:r>
              <a:rPr lang="es-ES" dirty="0"/>
              <a:t>Apoyo administrativo</a:t>
            </a:r>
          </a:p>
          <a:p>
            <a:r>
              <a:rPr lang="es-ES" dirty="0"/>
              <a:t>Educación de la población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660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Impacto social y cultural de la donación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1661" y="2819209"/>
            <a:ext cx="9988677" cy="3310128"/>
          </a:xfrm>
        </p:spPr>
        <p:txBody>
          <a:bodyPr>
            <a:normAutofit/>
          </a:bodyPr>
          <a:lstStyle/>
          <a:p>
            <a:r>
              <a:rPr lang="es-MX" dirty="0"/>
              <a:t>El impacto que se puede generar en la sociedad respecto a la donación de órganos es amplio debido a que la intencionalidad por ubicar referentes sociales que busquen involucrar a la persona con las necesidades de otros permite la construcción de una red humana solidaria, en donde la educación juega un papel determinante, pues es a través de esta que se posibilita la formación de una cultura de donación como un acto de solidaridad humana. </a:t>
            </a:r>
          </a:p>
        </p:txBody>
      </p:sp>
    </p:spTree>
    <p:extLst>
      <p:ext uri="{BB962C8B-B14F-4D97-AF65-F5344CB8AC3E}">
        <p14:creationId xmlns:p14="http://schemas.microsoft.com/office/powerpoint/2010/main" val="3824901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94184" y="1026378"/>
            <a:ext cx="9601196" cy="1303867"/>
          </a:xfrm>
        </p:spPr>
        <p:txBody>
          <a:bodyPr/>
          <a:lstStyle/>
          <a:p>
            <a:r>
              <a:rPr lang="es-ES" dirty="0"/>
              <a:t>Derechos del personal salud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22493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Ejercer la profesión en forma libre, sin presiones y en igualdad de condiciones interprofesionales.</a:t>
            </a:r>
          </a:p>
          <a:p>
            <a:pPr>
              <a:buFont typeface="+mj-lt"/>
              <a:buAutoNum type="arabicPeriod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Laborar en instalaciones apropiadas y seguras, que garanticen la seguridad e integridad personal y profesional.</a:t>
            </a:r>
          </a:p>
          <a:p>
            <a:pPr>
              <a:buFont typeface="+mj-lt"/>
              <a:buAutoNum type="arabicPeriod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Contar con los recursos necesarios para el óptimo desempeño de sus funciones.</a:t>
            </a:r>
          </a:p>
          <a:p>
            <a:pPr>
              <a:buFont typeface="+mj-lt"/>
              <a:buAutoNum type="arabicPeriod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Abstenerse de garantizar resultados y proporcionar información que sobrepase su competencia profesional y laboral.</a:t>
            </a:r>
          </a:p>
          <a:p>
            <a:pPr>
              <a:buFont typeface="+mj-lt"/>
              <a:buAutoNum type="arabicPeriod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Recibir trato digno y respetuoso por parte de pacientes y sus familiares, así como del personal relacionado con su trabajo, independientemente del nivel jerárquico.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6181344" y="2560319"/>
            <a:ext cx="4718304" cy="3663499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Tener acceso a la actualización profesional en igualdad de oportunidades para su desarrollo personal y a actividades de investigación y docencia de acuerdo con su profesión y competencias.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Asociarse libremente para promover sus intereses profesionales.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Salvaguardar su prestigio e intereses profesionales.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Tener acceso a posiciones de toma de decisión de acuerdo con sus competencias.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ES" sz="2500" dirty="0">
                <a:solidFill>
                  <a:srgbClr val="222222"/>
                </a:solidFill>
                <a:latin typeface="Aharoni" pitchFamily="2" charset="-79"/>
                <a:cs typeface="Aharoni" pitchFamily="2" charset="-79"/>
              </a:rPr>
              <a:t>Recibir de forma oportuna y completa la remuneración que corresponda por los servicios prestados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7"/>
          <a:stretch/>
        </p:blipFill>
        <p:spPr bwMode="auto">
          <a:xfrm>
            <a:off x="8250494" y="634181"/>
            <a:ext cx="2074606" cy="16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8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8430" y="843952"/>
            <a:ext cx="9601196" cy="1303867"/>
          </a:xfrm>
        </p:spPr>
        <p:txBody>
          <a:bodyPr/>
          <a:lstStyle/>
          <a:p>
            <a:r>
              <a:rPr lang="es-ES" dirty="0"/>
              <a:t>Derechos de los pacientes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Recibir atención médica adecuada.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Recibir trato digno y respetuoso.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Recibir información suficiente, clara, oportuna y veraz.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Decidir libremente sobre tu atención.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Otorgar o no tu consentimiento válidamente informado.</a:t>
            </a:r>
            <a:endParaRPr lang="es-ES" dirty="0">
              <a:solidFill>
                <a:srgbClr val="2C2C2B"/>
              </a:solidFill>
              <a:latin typeface="Montserrat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Ser tratado con confidencialidad.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Contar con facilidades para obtener una segunda opinión.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Recibir atención médica en caso de urgencia.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Contar con un expediente clínico.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s-ES" b="1" dirty="0">
                <a:solidFill>
                  <a:srgbClr val="2C2C2B"/>
                </a:solidFill>
                <a:latin typeface="Montserrat"/>
              </a:rPr>
              <a:t>Ser atendido cuando te inconformes por la atención médica recibida.</a:t>
            </a:r>
            <a:endParaRPr lang="es-ES" dirty="0">
              <a:solidFill>
                <a:srgbClr val="2C2C2B"/>
              </a:solidFill>
              <a:latin typeface="Montserrat"/>
            </a:endParaRP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7" y="693175"/>
            <a:ext cx="1502650" cy="160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7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Bibliografía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313405" cy="3310128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Morgan SE, Harrison TR, Long SD, </a:t>
            </a:r>
            <a:r>
              <a:rPr lang="es-ES" dirty="0" err="1"/>
              <a:t>Afifi</a:t>
            </a:r>
            <a:r>
              <a:rPr lang="es-ES" dirty="0"/>
              <a:t> WA, </a:t>
            </a:r>
            <a:r>
              <a:rPr lang="es-ES" dirty="0" err="1"/>
              <a:t>Stephenson</a:t>
            </a:r>
            <a:r>
              <a:rPr lang="es-ES" dirty="0"/>
              <a:t> MS, </a:t>
            </a:r>
            <a:r>
              <a:rPr lang="es-ES" dirty="0" err="1"/>
              <a:t>Reichert</a:t>
            </a:r>
            <a:r>
              <a:rPr lang="es-ES" dirty="0"/>
              <a:t> T. </a:t>
            </a:r>
            <a:r>
              <a:rPr lang="es-ES" dirty="0" err="1"/>
              <a:t>Family</a:t>
            </a:r>
            <a:r>
              <a:rPr lang="es-ES" dirty="0"/>
              <a:t> </a:t>
            </a:r>
            <a:r>
              <a:rPr lang="es-ES" dirty="0" err="1"/>
              <a:t>discussions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organ</a:t>
            </a:r>
            <a:r>
              <a:rPr lang="es-ES" dirty="0"/>
              <a:t> </a:t>
            </a:r>
            <a:r>
              <a:rPr lang="es-ES" dirty="0" err="1"/>
              <a:t>donation</a:t>
            </a:r>
            <a:r>
              <a:rPr lang="es-ES" dirty="0"/>
              <a:t>: </a:t>
            </a: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media </a:t>
            </a:r>
            <a:r>
              <a:rPr lang="es-ES" dirty="0" err="1"/>
              <a:t>influences</a:t>
            </a:r>
            <a:r>
              <a:rPr lang="es-ES" dirty="0"/>
              <a:t> </a:t>
            </a:r>
            <a:r>
              <a:rPr lang="es-ES" dirty="0" err="1"/>
              <a:t>opinions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donation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. </a:t>
            </a:r>
            <a:r>
              <a:rPr lang="es-ES" dirty="0" err="1"/>
              <a:t>Clin</a:t>
            </a:r>
            <a:r>
              <a:rPr lang="es-ES" dirty="0"/>
              <a:t> </a:t>
            </a:r>
            <a:r>
              <a:rPr lang="es-ES" dirty="0" err="1"/>
              <a:t>Transplant</a:t>
            </a:r>
            <a:r>
              <a:rPr lang="es-ES" dirty="0"/>
              <a:t> 2005: 19: 674–682.ªBlackwell </a:t>
            </a:r>
            <a:r>
              <a:rPr lang="es-ES" dirty="0" err="1"/>
              <a:t>Munksgaard</a:t>
            </a:r>
            <a:r>
              <a:rPr lang="es-ES" dirty="0"/>
              <a:t>, 2005</a:t>
            </a:r>
          </a:p>
          <a:p>
            <a:r>
              <a:rPr lang="es-ES" dirty="0" err="1"/>
              <a:t>Salim</a:t>
            </a:r>
            <a:r>
              <a:rPr lang="es-ES" dirty="0"/>
              <a:t> A, Berry C, Ley EJ, </a:t>
            </a:r>
            <a:r>
              <a:rPr lang="es-ES" dirty="0" err="1"/>
              <a:t>Schulman</a:t>
            </a:r>
            <a:r>
              <a:rPr lang="es-ES" dirty="0"/>
              <a:t> D, Navarro S, </a:t>
            </a:r>
            <a:r>
              <a:rPr lang="es-ES" dirty="0" err="1"/>
              <a:t>Zheng</a:t>
            </a:r>
            <a:r>
              <a:rPr lang="es-ES" dirty="0"/>
              <a:t> L, </a:t>
            </a:r>
            <a:r>
              <a:rPr lang="es-ES" dirty="0" err="1"/>
              <a:t>ChanLS</a:t>
            </a:r>
            <a:r>
              <a:rPr lang="es-ES" dirty="0"/>
              <a:t>.. (2012). A </a:t>
            </a:r>
            <a:r>
              <a:rPr lang="es-ES" dirty="0" err="1"/>
              <a:t>focused</a:t>
            </a:r>
            <a:r>
              <a:rPr lang="es-ES" dirty="0"/>
              <a:t> </a:t>
            </a:r>
            <a:r>
              <a:rPr lang="es-ES" dirty="0" err="1"/>
              <a:t>educational</a:t>
            </a:r>
            <a:r>
              <a:rPr lang="es-ES" dirty="0"/>
              <a:t> </a:t>
            </a:r>
            <a:r>
              <a:rPr lang="es-ES" dirty="0" err="1"/>
              <a:t>program</a:t>
            </a:r>
            <a:r>
              <a:rPr lang="es-ES" dirty="0"/>
              <a:t> </a:t>
            </a:r>
            <a:r>
              <a:rPr lang="es-ES" dirty="0" err="1"/>
              <a:t>after</a:t>
            </a:r>
            <a:r>
              <a:rPr lang="es-ES" dirty="0"/>
              <a:t> </a:t>
            </a:r>
            <a:r>
              <a:rPr lang="es-ES" dirty="0" err="1"/>
              <a:t>religious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 </a:t>
            </a:r>
            <a:r>
              <a:rPr lang="es-ES" dirty="0" err="1"/>
              <a:t>organ</a:t>
            </a:r>
            <a:r>
              <a:rPr lang="es-ES" dirty="0"/>
              <a:t> </a:t>
            </a:r>
            <a:r>
              <a:rPr lang="es-ES" dirty="0" err="1"/>
              <a:t>donation</a:t>
            </a:r>
            <a:r>
              <a:rPr lang="es-ES" dirty="0"/>
              <a:t> in </a:t>
            </a:r>
            <a:r>
              <a:rPr lang="es-ES" dirty="0" err="1"/>
              <a:t>Hispanic</a:t>
            </a:r>
            <a:r>
              <a:rPr lang="es-ES" dirty="0"/>
              <a:t> </a:t>
            </a:r>
            <a:r>
              <a:rPr lang="es-ES" dirty="0" err="1"/>
              <a:t>Americans</a:t>
            </a:r>
            <a:r>
              <a:rPr lang="es-ES" dirty="0"/>
              <a:t>. </a:t>
            </a:r>
            <a:r>
              <a:rPr lang="es-ES" dirty="0" err="1"/>
              <a:t>Clinical</a:t>
            </a:r>
            <a:r>
              <a:rPr lang="es-ES" dirty="0"/>
              <a:t> </a:t>
            </a:r>
            <a:r>
              <a:rPr lang="es-ES" dirty="0" err="1"/>
              <a:t>Transplantation</a:t>
            </a:r>
            <a:r>
              <a:rPr lang="es-ES" dirty="0"/>
              <a:t>, 26, E634–E640. 2019, </a:t>
            </a:r>
            <a:r>
              <a:rPr lang="es-ES" dirty="0" err="1"/>
              <a:t>Wiley</a:t>
            </a:r>
            <a:r>
              <a:rPr lang="es-ES" dirty="0"/>
              <a:t> Online Library.</a:t>
            </a:r>
          </a:p>
          <a:p>
            <a:r>
              <a:rPr lang="es-ES" dirty="0"/>
              <a:t>A.M. D </a:t>
            </a:r>
            <a:r>
              <a:rPr lang="es-ES" dirty="0" err="1"/>
              <a:t>Alessandro</a:t>
            </a:r>
            <a:r>
              <a:rPr lang="es-ES" dirty="0"/>
              <a:t>, J.W. </a:t>
            </a:r>
            <a:r>
              <a:rPr lang="es-ES" dirty="0" err="1"/>
              <a:t>Peltier</a:t>
            </a:r>
            <a:r>
              <a:rPr lang="es-ES" dirty="0"/>
              <a:t> and A. J. </a:t>
            </a:r>
            <a:r>
              <a:rPr lang="es-ES" dirty="0" err="1"/>
              <a:t>Dahl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Impact</a:t>
            </a:r>
            <a:r>
              <a:rPr lang="es-ES" dirty="0"/>
              <a:t> of Social, </a:t>
            </a:r>
            <a:r>
              <a:rPr lang="es-ES" dirty="0" err="1"/>
              <a:t>Cognitive</a:t>
            </a:r>
            <a:r>
              <a:rPr lang="es-ES" dirty="0"/>
              <a:t> and </a:t>
            </a:r>
            <a:r>
              <a:rPr lang="es-ES" dirty="0" err="1"/>
              <a:t>Attitudinal</a:t>
            </a:r>
            <a:r>
              <a:rPr lang="es-ES" dirty="0"/>
              <a:t> </a:t>
            </a:r>
            <a:r>
              <a:rPr lang="es-ES" dirty="0" err="1"/>
              <a:t>Dimensions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College</a:t>
            </a:r>
            <a:r>
              <a:rPr lang="es-ES" dirty="0"/>
              <a:t> </a:t>
            </a:r>
            <a:r>
              <a:rPr lang="es-ES" dirty="0" err="1"/>
              <a:t>Students</a:t>
            </a:r>
            <a:r>
              <a:rPr lang="es-ES" dirty="0"/>
              <a:t>’ </a:t>
            </a:r>
            <a:r>
              <a:rPr lang="es-ES" dirty="0" err="1"/>
              <a:t>Supportfor</a:t>
            </a:r>
            <a:r>
              <a:rPr lang="es-ES" dirty="0"/>
              <a:t> </a:t>
            </a:r>
            <a:r>
              <a:rPr lang="es-ES" dirty="0" err="1"/>
              <a:t>Organ</a:t>
            </a:r>
            <a:r>
              <a:rPr lang="es-ES" dirty="0"/>
              <a:t> </a:t>
            </a:r>
            <a:r>
              <a:rPr lang="es-ES" dirty="0" err="1"/>
              <a:t>Donation</a:t>
            </a:r>
            <a:r>
              <a:rPr lang="es-ES" dirty="0"/>
              <a:t>. American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Transplantation</a:t>
            </a:r>
            <a:r>
              <a:rPr lang="es-ES" dirty="0"/>
              <a:t>, 12, 152–161. De </a:t>
            </a:r>
            <a:r>
              <a:rPr lang="es-ES" dirty="0" err="1"/>
              <a:t>Wiley</a:t>
            </a:r>
            <a:r>
              <a:rPr lang="es-ES" dirty="0"/>
              <a:t> </a:t>
            </a:r>
            <a:r>
              <a:rPr lang="es-ES" dirty="0" err="1"/>
              <a:t>Periodicals</a:t>
            </a:r>
            <a:r>
              <a:rPr lang="es-ES" dirty="0"/>
              <a:t> Inc. 2012</a:t>
            </a:r>
          </a:p>
          <a:p>
            <a:r>
              <a:rPr lang="es-ES" dirty="0" err="1"/>
              <a:t>Dew</a:t>
            </a:r>
            <a:r>
              <a:rPr lang="es-ES" dirty="0"/>
              <a:t> MA, </a:t>
            </a:r>
            <a:r>
              <a:rPr lang="es-ES" dirty="0" err="1"/>
              <a:t>Goycoolea</a:t>
            </a:r>
            <a:r>
              <a:rPr lang="es-ES" dirty="0"/>
              <a:t> JM, </a:t>
            </a:r>
            <a:r>
              <a:rPr lang="es-ES" dirty="0" err="1"/>
              <a:t>Switzer</a:t>
            </a:r>
            <a:r>
              <a:rPr lang="es-ES" dirty="0"/>
              <a:t> </a:t>
            </a:r>
            <a:r>
              <a:rPr lang="es-ES" dirty="0" err="1"/>
              <a:t>GE,Allen</a:t>
            </a:r>
            <a:r>
              <a:rPr lang="es-ES" dirty="0"/>
              <a:t> AS. </a:t>
            </a:r>
            <a:r>
              <a:rPr lang="es-ES" dirty="0" err="1"/>
              <a:t>Quality</a:t>
            </a:r>
            <a:r>
              <a:rPr lang="es-ES" dirty="0"/>
              <a:t> of </a:t>
            </a:r>
            <a:r>
              <a:rPr lang="es-ES" dirty="0" err="1"/>
              <a:t>life</a:t>
            </a:r>
            <a:r>
              <a:rPr lang="es-ES" dirty="0"/>
              <a:t> in </a:t>
            </a:r>
            <a:r>
              <a:rPr lang="es-ES" dirty="0" err="1"/>
              <a:t>organ</a:t>
            </a:r>
            <a:r>
              <a:rPr lang="es-ES" dirty="0"/>
              <a:t> </a:t>
            </a:r>
            <a:r>
              <a:rPr lang="es-ES" dirty="0" err="1"/>
              <a:t>transplantation</a:t>
            </a:r>
            <a:r>
              <a:rPr lang="es-ES" dirty="0"/>
              <a:t>: </a:t>
            </a:r>
            <a:r>
              <a:rPr lang="es-ES" dirty="0" err="1"/>
              <a:t>effects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adult</a:t>
            </a:r>
            <a:r>
              <a:rPr lang="es-ES" dirty="0"/>
              <a:t> </a:t>
            </a:r>
            <a:r>
              <a:rPr lang="es-ES" dirty="0" err="1"/>
              <a:t>recipients</a:t>
            </a:r>
            <a:r>
              <a:rPr lang="es-ES" dirty="0"/>
              <a:t> and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families</a:t>
            </a:r>
            <a:r>
              <a:rPr lang="es-ES" dirty="0"/>
              <a:t>. In: </a:t>
            </a:r>
            <a:r>
              <a:rPr lang="es-ES" dirty="0" err="1"/>
              <a:t>Trzepacz</a:t>
            </a:r>
            <a:r>
              <a:rPr lang="es-ES" dirty="0"/>
              <a:t> PT, </a:t>
            </a:r>
            <a:r>
              <a:rPr lang="es-ES" dirty="0" err="1"/>
              <a:t>DiMartini</a:t>
            </a:r>
            <a:r>
              <a:rPr lang="es-ES" dirty="0"/>
              <a:t> AF (</a:t>
            </a:r>
            <a:r>
              <a:rPr lang="es-ES" dirty="0" err="1"/>
              <a:t>eds</a:t>
            </a:r>
            <a:r>
              <a:rPr lang="es-ES" dirty="0"/>
              <a:t>). 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Transplant</a:t>
            </a:r>
            <a:r>
              <a:rPr lang="es-ES" i="1" dirty="0"/>
              <a:t> </a:t>
            </a:r>
            <a:r>
              <a:rPr lang="es-ES" i="1" dirty="0" err="1"/>
              <a:t>Patient</a:t>
            </a:r>
            <a:r>
              <a:rPr lang="es-ES" i="1" dirty="0"/>
              <a:t>: </a:t>
            </a:r>
            <a:r>
              <a:rPr lang="es-ES" i="1" dirty="0" err="1"/>
              <a:t>Biological</a:t>
            </a:r>
            <a:r>
              <a:rPr lang="es-ES" i="1" dirty="0"/>
              <a:t>, </a:t>
            </a:r>
            <a:r>
              <a:rPr lang="es-ES" i="1" dirty="0" err="1"/>
              <a:t>Psychiatric</a:t>
            </a:r>
            <a:r>
              <a:rPr lang="es-ES" i="1" dirty="0"/>
              <a:t> and </a:t>
            </a:r>
            <a:r>
              <a:rPr lang="es-ES" i="1" dirty="0" err="1"/>
              <a:t>Ethical</a:t>
            </a:r>
            <a:r>
              <a:rPr lang="es-ES" i="1" dirty="0"/>
              <a:t> </a:t>
            </a:r>
            <a:r>
              <a:rPr lang="es-ES" i="1" dirty="0" err="1"/>
              <a:t>Issues</a:t>
            </a:r>
            <a:r>
              <a:rPr lang="es-ES" i="1" dirty="0"/>
              <a:t> in </a:t>
            </a:r>
            <a:r>
              <a:rPr lang="es-ES" i="1" dirty="0" err="1"/>
              <a:t>Organ</a:t>
            </a:r>
            <a:r>
              <a:rPr lang="es-ES" i="1" dirty="0"/>
              <a:t> </a:t>
            </a:r>
            <a:r>
              <a:rPr lang="es-ES" i="1" dirty="0" err="1"/>
              <a:t>Transplantation</a:t>
            </a:r>
            <a:r>
              <a:rPr lang="es-ES" dirty="0"/>
              <a:t>. Cambridge </a:t>
            </a:r>
            <a:r>
              <a:rPr lang="es-ES" dirty="0" err="1"/>
              <a:t>University</a:t>
            </a:r>
            <a:r>
              <a:rPr lang="es-ES" dirty="0"/>
              <a:t> </a:t>
            </a:r>
            <a:r>
              <a:rPr lang="es-ES" dirty="0" err="1"/>
              <a:t>Press</a:t>
            </a:r>
            <a:r>
              <a:rPr lang="es-ES" dirty="0"/>
              <a:t>: New York, 2000: 67–80.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879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1757360"/>
            <a:ext cx="4718304" cy="4027360"/>
          </a:xfrm>
        </p:spPr>
        <p:txBody>
          <a:bodyPr/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ES" b="1" dirty="0"/>
          </a:p>
          <a:p>
            <a:pPr fontAlgn="t"/>
            <a:endParaRPr lang="es-MX" b="1" dirty="0"/>
          </a:p>
          <a:p>
            <a:pPr fontAlgn="t"/>
            <a:r>
              <a:rPr lang="es-MX" dirty="0"/>
              <a:t>Tengo una condición médica, entonces no puedo ser donante.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409944" y="1757360"/>
            <a:ext cx="4718304" cy="4113088"/>
          </a:xfrm>
        </p:spPr>
        <p:txBody>
          <a:bodyPr/>
          <a:lstStyle/>
          <a:p>
            <a:pPr fontAlgn="ctr"/>
            <a:r>
              <a:rPr lang="es-MX" sz="4000" b="1" dirty="0"/>
              <a:t>Realidad</a:t>
            </a:r>
          </a:p>
          <a:p>
            <a:pPr marL="0" indent="0" fontAlgn="ctr">
              <a:buNone/>
            </a:pPr>
            <a:endParaRPr lang="es-ES" sz="2000" b="1" dirty="0"/>
          </a:p>
          <a:p>
            <a:pPr marL="0" indent="0" fontAlgn="ctr">
              <a:buNone/>
            </a:pPr>
            <a:endParaRPr lang="es-MX" sz="2000" b="1" dirty="0"/>
          </a:p>
          <a:p>
            <a:pPr fontAlgn="ctr"/>
            <a:r>
              <a:rPr lang="es-MX" dirty="0"/>
              <a:t>Cualquier persona, sin importar su edad o historial médico, puede inscribirse como donante.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74" y="1876926"/>
            <a:ext cx="4179471" cy="35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295400" y="1714500"/>
            <a:ext cx="4718304" cy="4161368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  <a:endParaRPr lang="es-ES" sz="4000" b="1" dirty="0"/>
          </a:p>
          <a:p>
            <a:pPr fontAlgn="t"/>
            <a:endParaRPr lang="es-MX" sz="4000" b="1" dirty="0"/>
          </a:p>
          <a:p>
            <a:pPr fontAlgn="t"/>
            <a:r>
              <a:rPr lang="es-MX" dirty="0"/>
              <a:t>Soy demasiado viejo para ser donante.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80671" y="1714500"/>
            <a:ext cx="4718304" cy="4161368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sz="4300" b="1" dirty="0"/>
          </a:p>
          <a:p>
            <a:pPr fontAlgn="ctr"/>
            <a:r>
              <a:rPr lang="es-MX" dirty="0"/>
              <a:t>No existe un límite de edad para donar </a:t>
            </a:r>
            <a:r>
              <a:rPr lang="es-MX" dirty="0">
                <a:solidFill>
                  <a:srgbClr val="FF0000"/>
                </a:solidFill>
              </a:rPr>
              <a:t>órganos.??????.</a:t>
            </a:r>
          </a:p>
          <a:p>
            <a:pPr marL="0" indent="0" fontAlgn="ctr">
              <a:buNone/>
            </a:pPr>
            <a:endParaRPr lang="es-MX" dirty="0">
              <a:solidFill>
                <a:srgbClr val="FF0000"/>
              </a:solidFill>
            </a:endParaRP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10" y="1852863"/>
            <a:ext cx="4331149" cy="380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295400" y="1685926"/>
            <a:ext cx="4718304" cy="4189942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sz="4000" b="1" dirty="0"/>
          </a:p>
          <a:p>
            <a:pPr fontAlgn="t"/>
            <a:r>
              <a:rPr lang="es-MX" dirty="0"/>
              <a:t>No creo que mi religión apoye la donación.</a:t>
            </a:r>
          </a:p>
          <a:p>
            <a:pPr fontAlgn="ctr"/>
            <a:endParaRPr lang="es-MX" dirty="0"/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80671" y="1685926"/>
            <a:ext cx="4718304" cy="4189942"/>
          </a:xfrm>
        </p:spPr>
        <p:txBody>
          <a:bodyPr>
            <a:normAutofit/>
          </a:bodyPr>
          <a:lstStyle/>
          <a:p>
            <a:pPr fontAlgn="ctr"/>
            <a:r>
              <a:rPr lang="es-MX" sz="4300" b="1" dirty="0"/>
              <a:t>Realidad</a:t>
            </a:r>
          </a:p>
          <a:p>
            <a:pPr fontAlgn="ctr"/>
            <a:endParaRPr lang="es-MX" b="1" dirty="0"/>
          </a:p>
          <a:p>
            <a:pPr fontAlgn="ctr"/>
            <a:r>
              <a:rPr lang="es-MX" dirty="0"/>
              <a:t>La mayoría de las principales religiones respaldan la donación de órganos.</a:t>
            </a:r>
          </a:p>
          <a:p>
            <a:endParaRPr lang="es-MX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83" y="1690437"/>
            <a:ext cx="4131341" cy="362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80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295400" y="1614488"/>
            <a:ext cx="4718304" cy="4261380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sz="4000" b="1" dirty="0"/>
          </a:p>
          <a:p>
            <a:pPr fontAlgn="t"/>
            <a:r>
              <a:rPr lang="es-MX" dirty="0"/>
              <a:t>Si en el hospital ven que soy donante, no intentarán salvarme la vida.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80671" y="1614488"/>
            <a:ext cx="4718304" cy="4261379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sz="4000" b="1" dirty="0"/>
          </a:p>
          <a:p>
            <a:pPr fontAlgn="ctr"/>
            <a:r>
              <a:rPr lang="es-MX" dirty="0"/>
              <a:t>Cuando está enfermo o tiene una lesión y es hospitalizado, la única y verdadera prioridad es salvar su vida.</a:t>
            </a:r>
          </a:p>
          <a:p>
            <a:endParaRPr lang="es-MX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33" y="1730040"/>
            <a:ext cx="4576762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1700213"/>
            <a:ext cx="4718304" cy="4170235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sz="4000" b="1" dirty="0"/>
          </a:p>
          <a:p>
            <a:pPr fontAlgn="t">
              <a:lnSpc>
                <a:spcPct val="120000"/>
              </a:lnSpc>
            </a:pPr>
            <a:r>
              <a:rPr lang="es-MX" dirty="0"/>
              <a:t>Las personas famosas o millonarias que están en la lista de espera reciben los órganos más rápido.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67056" y="1657351"/>
            <a:ext cx="4718304" cy="4255960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sz="5200" b="1" dirty="0"/>
          </a:p>
          <a:p>
            <a:pPr fontAlgn="ctr"/>
            <a:r>
              <a:rPr lang="es-MX" dirty="0"/>
              <a:t>Un sistema informático nacional verifica la compatibilidad de los órganos donados con los posibles beneficiarios. </a:t>
            </a:r>
            <a:r>
              <a:rPr lang="es-MX" b="1" dirty="0"/>
              <a:t>CENATRA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1" y="1804743"/>
            <a:ext cx="4427623" cy="32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1700213"/>
            <a:ext cx="4718304" cy="4170235"/>
          </a:xfrm>
        </p:spPr>
        <p:txBody>
          <a:bodyPr>
            <a:normAutofit/>
          </a:bodyPr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sz="4000" b="1" dirty="0"/>
          </a:p>
          <a:p>
            <a:pPr fontAlgn="t"/>
            <a:r>
              <a:rPr lang="es-MX" dirty="0"/>
              <a:t>Mi familia no podrá hacer un funeral.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81344" y="1700213"/>
            <a:ext cx="4718304" cy="4170235"/>
          </a:xfrm>
        </p:spPr>
        <p:txBody>
          <a:bodyPr>
            <a:normAutofit/>
          </a:bodyPr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sz="4000" b="1" dirty="0"/>
          </a:p>
          <a:p>
            <a:pPr fontAlgn="ctr"/>
            <a:r>
              <a:rPr lang="es-MX" dirty="0"/>
              <a:t>Generalmente, los donantes de órganos, tejidos y córneas pueden ser velados. </a:t>
            </a:r>
            <a:r>
              <a:rPr lang="es-MX" b="1" dirty="0"/>
              <a:t>(Dignificación)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76" y="1852111"/>
            <a:ext cx="4139866" cy="32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2" y="1800226"/>
            <a:ext cx="4718304" cy="4284535"/>
          </a:xfrm>
        </p:spPr>
        <p:txBody>
          <a:bodyPr/>
          <a:lstStyle/>
          <a:p>
            <a:pPr fontAlgn="t"/>
            <a:r>
              <a:rPr lang="es-MX" sz="4000" b="1" dirty="0"/>
              <a:t>Mito</a:t>
            </a:r>
          </a:p>
          <a:p>
            <a:pPr fontAlgn="t"/>
            <a:endParaRPr lang="es-MX" b="1" dirty="0"/>
          </a:p>
          <a:p>
            <a:pPr fontAlgn="t"/>
            <a:r>
              <a:rPr lang="es-MX" dirty="0"/>
              <a:t>Mi familia tendrá que pagar la donación.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8294" y="1800226"/>
            <a:ext cx="4718304" cy="4284535"/>
          </a:xfrm>
        </p:spPr>
        <p:txBody>
          <a:bodyPr/>
          <a:lstStyle/>
          <a:p>
            <a:pPr fontAlgn="ctr"/>
            <a:r>
              <a:rPr lang="es-MX" sz="4000" b="1" dirty="0"/>
              <a:t>Realidad</a:t>
            </a:r>
          </a:p>
          <a:p>
            <a:pPr fontAlgn="ctr"/>
            <a:endParaRPr lang="es-MX" b="1" dirty="0"/>
          </a:p>
          <a:p>
            <a:pPr fontAlgn="ctr"/>
            <a:r>
              <a:rPr lang="es-MX" dirty="0"/>
              <a:t>La donación de órganos o tejidos no implica gasto alguno para los donantes o sus familias.</a:t>
            </a:r>
          </a:p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78" y="1911017"/>
            <a:ext cx="3783931" cy="2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Personalizado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B0F0"/>
      </a:accent1>
      <a:accent2>
        <a:srgbClr val="0070C0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6152</TotalTime>
  <Words>1090</Words>
  <Application>Microsoft Office PowerPoint</Application>
  <PresentationFormat>Panorámica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Aharoni</vt:lpstr>
      <vt:lpstr>Arial</vt:lpstr>
      <vt:lpstr>Garamond</vt:lpstr>
      <vt:lpstr>Montserrat</vt:lpstr>
      <vt:lpstr>Wingdings</vt:lpstr>
      <vt:lpstr>Orgánico</vt:lpstr>
      <vt:lpstr>Impacto social y cultural de la donación y trasplantes de órganos y tejidos</vt:lpstr>
      <vt:lpstr>¿Cuáles son los mitos más comunes?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Razones familiares para no donar</vt:lpstr>
      <vt:lpstr>       Estrategias para aumentar la donación       </vt:lpstr>
      <vt:lpstr>Presentación de PowerPoint</vt:lpstr>
      <vt:lpstr>Foto entrevista</vt:lpstr>
      <vt:lpstr>Repercusión familiar en la donación</vt:lpstr>
      <vt:lpstr>Repercusión familiar en el trasplante</vt:lpstr>
      <vt:lpstr>Educación del paciente y el familiar en el trasplante</vt:lpstr>
      <vt:lpstr>Beneficios sociales aumentan tasa de donación</vt:lpstr>
      <vt:lpstr>Éxito en la donación y trasplante</vt:lpstr>
      <vt:lpstr>Impacto social y cultural de la donación</vt:lpstr>
      <vt:lpstr>Derechos del personal salud</vt:lpstr>
      <vt:lpstr>Derechos de los pacientes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social y cultural del adonacion y trasplantes de órganos y tejidos</dc:title>
  <dc:creator>rodolfo morales gonz</dc:creator>
  <cp:lastModifiedBy>Dell</cp:lastModifiedBy>
  <cp:revision>48</cp:revision>
  <dcterms:created xsi:type="dcterms:W3CDTF">2019-03-08T16:36:36Z</dcterms:created>
  <dcterms:modified xsi:type="dcterms:W3CDTF">2021-09-02T19:48:55Z</dcterms:modified>
</cp:coreProperties>
</file>